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webextensions/webextension3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88" r:id="rId4"/>
  </p:sldMasterIdLst>
  <p:notesMasterIdLst>
    <p:notesMasterId r:id="rId24"/>
  </p:notesMasterIdLst>
  <p:handoutMasterIdLst>
    <p:handoutMasterId r:id="rId25"/>
  </p:handoutMasterIdLst>
  <p:sldIdLst>
    <p:sldId id="256" r:id="rId5"/>
    <p:sldId id="257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63" r:id="rId23"/>
  </p:sldIdLst>
  <p:sldSz cx="12192000" cy="6858000"/>
  <p:notesSz cx="6858000" cy="9144000"/>
  <p:embeddedFontLst>
    <p:embeddedFont>
      <p:font typeface="Cambria" panose="02040503050406030204" pitchFamily="18" charset="0"/>
      <p:regular r:id="rId26"/>
      <p:bold r:id="rId27"/>
      <p:italic r:id="rId28"/>
      <p:boldItalic r:id="rId29"/>
    </p:embeddedFont>
    <p:embeddedFont>
      <p:font typeface="Consolas" panose="020B0609020204030204" pitchFamily="49" charset="0"/>
      <p:regular r:id="rId30"/>
      <p:bold r:id="rId31"/>
      <p:italic r:id="rId32"/>
      <p:boldItalic r:id="rId33"/>
    </p:embeddedFont>
    <p:embeddedFont>
      <p:font typeface="Corbel" panose="020B0503020204020204" pitchFamily="34" charset="0"/>
      <p:regular r:id="rId34"/>
      <p:bold r:id="rId35"/>
      <p:italic r:id="rId36"/>
      <p:boldItalic r:id="rId37"/>
    </p:embeddedFont>
    <p:embeddedFont>
      <p:font typeface="Public Sans" panose="020B0604020202020204" charset="0"/>
      <p:regular r:id="rId38"/>
      <p:bold r:id="rId39"/>
      <p:italic r:id="rId40"/>
      <p:boldItalic r:id="rId41"/>
    </p:embeddedFont>
  </p:embeddedFontLst>
  <p:defaultTextStyle>
    <a:defPPr>
      <a:defRPr lang="en-US"/>
    </a:defPPr>
    <a:lvl1pPr marL="0" algn="l" defTabSz="837901" rtl="0" eaLnBrk="1" latinLnBrk="0" hangingPunct="1">
      <a:defRPr sz="1649" kern="1200">
        <a:solidFill>
          <a:schemeClr val="tx1"/>
        </a:solidFill>
        <a:latin typeface="+mn-lt"/>
        <a:ea typeface="+mn-ea"/>
        <a:cs typeface="+mn-cs"/>
      </a:defRPr>
    </a:lvl1pPr>
    <a:lvl2pPr marL="418950" algn="l" defTabSz="837901" rtl="0" eaLnBrk="1" latinLnBrk="0" hangingPunct="1">
      <a:defRPr sz="1649" kern="1200">
        <a:solidFill>
          <a:schemeClr val="tx1"/>
        </a:solidFill>
        <a:latin typeface="+mn-lt"/>
        <a:ea typeface="+mn-ea"/>
        <a:cs typeface="+mn-cs"/>
      </a:defRPr>
    </a:lvl2pPr>
    <a:lvl3pPr marL="837901" algn="l" defTabSz="837901" rtl="0" eaLnBrk="1" latinLnBrk="0" hangingPunct="1">
      <a:defRPr sz="1649" kern="1200">
        <a:solidFill>
          <a:schemeClr val="tx1"/>
        </a:solidFill>
        <a:latin typeface="+mn-lt"/>
        <a:ea typeface="+mn-ea"/>
        <a:cs typeface="+mn-cs"/>
      </a:defRPr>
    </a:lvl3pPr>
    <a:lvl4pPr marL="1256851" algn="l" defTabSz="837901" rtl="0" eaLnBrk="1" latinLnBrk="0" hangingPunct="1">
      <a:defRPr sz="1649" kern="1200">
        <a:solidFill>
          <a:schemeClr val="tx1"/>
        </a:solidFill>
        <a:latin typeface="+mn-lt"/>
        <a:ea typeface="+mn-ea"/>
        <a:cs typeface="+mn-cs"/>
      </a:defRPr>
    </a:lvl4pPr>
    <a:lvl5pPr marL="1675801" algn="l" defTabSz="837901" rtl="0" eaLnBrk="1" latinLnBrk="0" hangingPunct="1">
      <a:defRPr sz="1649" kern="1200">
        <a:solidFill>
          <a:schemeClr val="tx1"/>
        </a:solidFill>
        <a:latin typeface="+mn-lt"/>
        <a:ea typeface="+mn-ea"/>
        <a:cs typeface="+mn-cs"/>
      </a:defRPr>
    </a:lvl5pPr>
    <a:lvl6pPr marL="2094751" algn="l" defTabSz="837901" rtl="0" eaLnBrk="1" latinLnBrk="0" hangingPunct="1">
      <a:defRPr sz="1649" kern="1200">
        <a:solidFill>
          <a:schemeClr val="tx1"/>
        </a:solidFill>
        <a:latin typeface="+mn-lt"/>
        <a:ea typeface="+mn-ea"/>
        <a:cs typeface="+mn-cs"/>
      </a:defRPr>
    </a:lvl6pPr>
    <a:lvl7pPr marL="2513702" algn="l" defTabSz="837901" rtl="0" eaLnBrk="1" latinLnBrk="0" hangingPunct="1">
      <a:defRPr sz="1649" kern="1200">
        <a:solidFill>
          <a:schemeClr val="tx1"/>
        </a:solidFill>
        <a:latin typeface="+mn-lt"/>
        <a:ea typeface="+mn-ea"/>
        <a:cs typeface="+mn-cs"/>
      </a:defRPr>
    </a:lvl7pPr>
    <a:lvl8pPr marL="2932652" algn="l" defTabSz="837901" rtl="0" eaLnBrk="1" latinLnBrk="0" hangingPunct="1">
      <a:defRPr sz="1649" kern="1200">
        <a:solidFill>
          <a:schemeClr val="tx1"/>
        </a:solidFill>
        <a:latin typeface="+mn-lt"/>
        <a:ea typeface="+mn-ea"/>
        <a:cs typeface="+mn-cs"/>
      </a:defRPr>
    </a:lvl8pPr>
    <a:lvl9pPr marL="3351602" algn="l" defTabSz="837901" rtl="0" eaLnBrk="1" latinLnBrk="0" hangingPunct="1">
      <a:defRPr sz="164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89" userDrawn="1">
          <p15:clr>
            <a:srgbClr val="A4A3A4"/>
          </p15:clr>
        </p15:guide>
        <p15:guide id="2" pos="7304" userDrawn="1">
          <p15:clr>
            <a:srgbClr val="A4A3A4"/>
          </p15:clr>
        </p15:guide>
        <p15:guide id="3" pos="584" userDrawn="1">
          <p15:clr>
            <a:srgbClr val="547EBF"/>
          </p15:clr>
        </p15:guide>
        <p15:guide id="4" orient="horz" pos="1522" userDrawn="1">
          <p15:clr>
            <a:srgbClr val="547EBF"/>
          </p15:clr>
        </p15:guide>
        <p15:guide id="5" orient="horz" pos="2078" userDrawn="1">
          <p15:clr>
            <a:srgbClr val="547EBF"/>
          </p15:clr>
        </p15:guide>
        <p15:guide id="6" pos="1562" userDrawn="1">
          <p15:clr>
            <a:srgbClr val="A4A3A4"/>
          </p15:clr>
        </p15:guide>
        <p15:guide id="8" orient="horz" pos="900" userDrawn="1">
          <p15:clr>
            <a:srgbClr val="547EBF"/>
          </p15:clr>
        </p15:guide>
        <p15:guide id="10" orient="horz" pos="2324" userDrawn="1">
          <p15:clr>
            <a:srgbClr val="547EBF"/>
          </p15:clr>
        </p15:guide>
        <p15:guide id="11" orient="horz" pos="3535" userDrawn="1">
          <p15:clr>
            <a:srgbClr val="547EBF"/>
          </p15:clr>
        </p15:guide>
        <p15:guide id="12" pos="5666" userDrawn="1">
          <p15:clr>
            <a:srgbClr val="A4A3A4"/>
          </p15:clr>
        </p15:guide>
        <p15:guide id="13" orient="horz" pos="3387" userDrawn="1">
          <p15:clr>
            <a:srgbClr val="547EBF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F5B651-23B1-B2E8-0DBF-66C468AD2916}" name="Joe Donnelly" initials="JD" userId="S::joe.donnelly@hotironbrands.com::80491731-2954-4f08-a9f4-16902cd830c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4"/>
    <a:srgbClr val="1A1847"/>
    <a:srgbClr val="598AF8"/>
    <a:srgbClr val="1A1648"/>
    <a:srgbClr val="CDCDCD"/>
    <a:srgbClr val="5687FB"/>
    <a:srgbClr val="0070C0"/>
    <a:srgbClr val="6C1D45"/>
    <a:srgbClr val="00833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15"/>
    <p:restoredTop sz="96190"/>
  </p:normalViewPr>
  <p:slideViewPr>
    <p:cSldViewPr snapToGrid="0">
      <p:cViewPr varScale="1">
        <p:scale>
          <a:sx n="106" d="100"/>
          <a:sy n="106" d="100"/>
        </p:scale>
        <p:origin x="168" y="114"/>
      </p:cViewPr>
      <p:guideLst>
        <p:guide orient="horz" pos="4189"/>
        <p:guide pos="7304"/>
        <p:guide pos="584"/>
        <p:guide orient="horz" pos="1522"/>
        <p:guide orient="horz" pos="2078"/>
        <p:guide pos="1562"/>
        <p:guide orient="horz" pos="900"/>
        <p:guide orient="horz" pos="2324"/>
        <p:guide orient="horz" pos="3535"/>
        <p:guide pos="5666"/>
        <p:guide orient="horz" pos="338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1.fntdata"/><Relationship Id="rId39" Type="http://schemas.openxmlformats.org/officeDocument/2006/relationships/font" Target="fonts/font14.fntdata"/><Relationship Id="rId21" Type="http://schemas.openxmlformats.org/officeDocument/2006/relationships/slide" Target="slides/slide17.xml"/><Relationship Id="rId34" Type="http://schemas.openxmlformats.org/officeDocument/2006/relationships/font" Target="fonts/font9.fntdata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font" Target="fonts/font15.fntdata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6.fntdata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Relationship Id="rId46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font" Target="fonts/font1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795D49-5922-DE6B-372F-48724D1B4FD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056C09-BAD9-C791-8087-B3FDC7D7EDB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54078-2F5A-EA4C-B0B4-5A629DDF8B24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17B435-0A01-5033-0E8F-7C409ED309F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4935F5-F221-2205-0835-56A8139DB4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88FC51-F227-7542-B95A-4432407AA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62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740FC-7403-4453-8860-977CF5FE24A6}" type="datetimeFigureOut">
              <a:rPr lang="en-US" smtClean="0"/>
              <a:t>1/29/2024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1163A-1A87-447B-B83A-BF586E0140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37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3790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18950" algn="l" defTabSz="83790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37901" algn="l" defTabSz="83790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56851" algn="l" defTabSz="83790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75801" algn="l" defTabSz="83790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94751" algn="l" defTabSz="83790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13702" algn="l" defTabSz="83790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32652" algn="l" defTabSz="83790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51602" algn="l" defTabSz="83790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520D4D8-4573-C9B2-1DCF-98D108E83C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3870" y="442707"/>
            <a:ext cx="3161618" cy="803577"/>
          </a:xfrm>
          <a:prstGeom prst="rect">
            <a:avLst/>
          </a:prstGeom>
        </p:spPr>
      </p:pic>
      <p:pic>
        <p:nvPicPr>
          <p:cNvPr id="13" name="Picture 12" descr="Shape, rectangle&#10;&#10;Description automatically generated">
            <a:extLst>
              <a:ext uri="{FF2B5EF4-FFF2-40B4-BE49-F238E27FC236}">
                <a16:creationId xmlns:a16="http://schemas.microsoft.com/office/drawing/2014/main" id="{F6270243-B270-E824-3CF9-1A5C8B86986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56" y="1553741"/>
            <a:ext cx="5762060" cy="540042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CFEEE1A-57B5-7E0A-62C6-C2C1842A5A3E}"/>
              </a:ext>
            </a:extLst>
          </p:cNvPr>
          <p:cNvSpPr txBox="1">
            <a:spLocks/>
          </p:cNvSpPr>
          <p:nvPr userDrawn="1"/>
        </p:nvSpPr>
        <p:spPr>
          <a:xfrm>
            <a:off x="1042179" y="6290248"/>
            <a:ext cx="1629186" cy="34289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accent1"/>
                </a:solidFill>
                <a:latin typeface="Public Sans Medium" pitchFamily="2" charset="77"/>
                <a:ea typeface="+mj-ea"/>
                <a:cs typeface="+mj-cs"/>
              </a:defRPr>
            </a:lvl1pPr>
          </a:lstStyle>
          <a:p>
            <a:r>
              <a:rPr lang="en-US" sz="1500" b="1" i="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acr.org</a:t>
            </a:r>
            <a:endParaRPr lang="en-US" sz="1500" b="1" i="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8FA901-8075-489A-0CF1-593008806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1112" y="2986637"/>
            <a:ext cx="5525887" cy="68254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CD031750-EAD7-FB83-F1F8-EC316CE9B1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61250" y="3853296"/>
            <a:ext cx="5525686" cy="110403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11719" indent="0">
              <a:buFontTx/>
              <a:buNone/>
              <a:defRPr b="0" i="0">
                <a:solidFill>
                  <a:schemeClr val="bg1"/>
                </a:solidFill>
                <a:latin typeface="Public Sans" pitchFamily="2" charset="77"/>
              </a:defRPr>
            </a:lvl2pPr>
            <a:lvl3pPr marL="623438" indent="0">
              <a:buFontTx/>
              <a:buNone/>
              <a:defRPr b="0" i="0">
                <a:solidFill>
                  <a:schemeClr val="bg1"/>
                </a:solidFill>
                <a:latin typeface="Public Sans" pitchFamily="2" charset="77"/>
              </a:defRPr>
            </a:lvl3pPr>
            <a:lvl4pPr marL="935157" indent="0">
              <a:buFontTx/>
              <a:buNone/>
              <a:defRPr b="0" i="0">
                <a:solidFill>
                  <a:schemeClr val="bg1"/>
                </a:solidFill>
                <a:latin typeface="Public Sans" pitchFamily="2" charset="77"/>
              </a:defRPr>
            </a:lvl4pPr>
            <a:lvl5pPr marL="1246876" indent="0">
              <a:buFontTx/>
              <a:buNone/>
              <a:defRPr b="0" i="0">
                <a:solidFill>
                  <a:schemeClr val="bg1"/>
                </a:solidFill>
                <a:latin typeface="Public Sans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43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71BE49E-241B-D368-1357-7BD70255D7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33099" y="303442"/>
            <a:ext cx="447062" cy="44706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A77CD5A-EFDF-80AF-1258-8820BB5FF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088"/>
            <a:ext cx="10515600" cy="614284"/>
          </a:xfrm>
          <a:prstGeom prst="rect">
            <a:avLst/>
          </a:prstGeom>
        </p:spPr>
        <p:txBody>
          <a:bodyPr/>
          <a:lstStyle>
            <a:lvl1pPr>
              <a:defRPr sz="2454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Google Shape;112;p28">
            <a:extLst>
              <a:ext uri="{FF2B5EF4-FFF2-40B4-BE49-F238E27FC236}">
                <a16:creationId xmlns:a16="http://schemas.microsoft.com/office/drawing/2014/main" id="{F60145DB-B6C3-56AD-F333-D230633ADB6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7952" y="1229964"/>
            <a:ext cx="10516000" cy="510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1719" lvl="0" indent="-277084" algn="l" rtl="0">
              <a:lnSpc>
                <a:spcPct val="90000"/>
              </a:lnSpc>
              <a:spcBef>
                <a:spcPts val="755"/>
              </a:spcBef>
              <a:spcAft>
                <a:spcPts val="0"/>
              </a:spcAft>
              <a:buSzPts val="2800"/>
              <a:buChar char="•"/>
              <a:defRPr sz="1636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3438" lvl="1" indent="-283145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940"/>
              <a:buChar char="&gt;"/>
              <a:defRPr/>
            </a:lvl2pPr>
            <a:lvl3pPr marL="935157" lvl="2" indent="-277084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800"/>
              <a:buChar char="•"/>
              <a:defRPr/>
            </a:lvl3pPr>
            <a:lvl4pPr marL="1246876" lvl="3" indent="-277084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800"/>
              <a:buChar char="•"/>
              <a:defRPr/>
            </a:lvl4pPr>
            <a:lvl5pPr marL="1558595" lvl="4" indent="-277084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800"/>
              <a:buChar char="•"/>
              <a:defRPr/>
            </a:lvl5pPr>
            <a:lvl6pPr marL="1870314" lvl="5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6pPr>
            <a:lvl7pPr marL="2182033" lvl="6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7pPr>
            <a:lvl8pPr marL="2493752" lvl="7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8pPr>
            <a:lvl9pPr marL="2805471" lvl="8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9pPr>
          </a:lstStyle>
          <a:p>
            <a:endParaRPr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A86C995E-3BE8-1EC5-5D30-1F532F6610EF}"/>
              </a:ext>
            </a:extLst>
          </p:cNvPr>
          <p:cNvSpPr txBox="1">
            <a:spLocks/>
          </p:cNvSpPr>
          <p:nvPr userDrawn="1"/>
        </p:nvSpPr>
        <p:spPr>
          <a:xfrm>
            <a:off x="11131320" y="6465137"/>
            <a:ext cx="717177" cy="311727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B78093-24C5-8447-934A-7E37BD6DAF23}" type="slidenum">
              <a:rPr lang="en-US" sz="682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682" b="0" i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19182D-FEE9-8AF5-849E-63D013B37065}"/>
              </a:ext>
            </a:extLst>
          </p:cNvPr>
          <p:cNvSpPr/>
          <p:nvPr userDrawn="1"/>
        </p:nvSpPr>
        <p:spPr>
          <a:xfrm>
            <a:off x="7353883" y="6558319"/>
            <a:ext cx="4104084" cy="10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682" b="0" i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2023 American College of Radiology® |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1153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 B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F06240-8E6A-8B8B-FFB2-7CAEA4CC5C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8401" y="2691896"/>
            <a:ext cx="6647578" cy="73710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73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11719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AFD506-18E0-FAF6-E3C8-9B92863EBFF4}"/>
              </a:ext>
            </a:extLst>
          </p:cNvPr>
          <p:cNvSpPr txBox="1"/>
          <p:nvPr userDrawn="1"/>
        </p:nvSpPr>
        <p:spPr>
          <a:xfrm>
            <a:off x="1801091" y="2909455"/>
            <a:ext cx="0" cy="0"/>
          </a:xfrm>
          <a:prstGeom prst="rect">
            <a:avLst/>
          </a:prstGeom>
          <a:solidFill>
            <a:srgbClr val="FF00DF"/>
          </a:solidFill>
        </p:spPr>
        <p:txBody>
          <a:bodyPr wrap="none" rtlCol="0">
            <a:noAutofit/>
          </a:bodyPr>
          <a:lstStyle/>
          <a:p>
            <a:pPr algn="l"/>
            <a:endParaRPr lang="en-US" sz="818" dirty="0" err="1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DB7C87-DD24-B5BE-6B7A-30A80F9AF5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33099" y="303442"/>
            <a:ext cx="447062" cy="447062"/>
          </a:xfrm>
          <a:prstGeom prst="rect">
            <a:avLst/>
          </a:prstGeom>
        </p:spPr>
      </p:pic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B685EF5A-E677-E743-BD34-737522BAE3EB}"/>
              </a:ext>
            </a:extLst>
          </p:cNvPr>
          <p:cNvSpPr txBox="1">
            <a:spLocks/>
          </p:cNvSpPr>
          <p:nvPr userDrawn="1"/>
        </p:nvSpPr>
        <p:spPr>
          <a:xfrm>
            <a:off x="11131320" y="6465137"/>
            <a:ext cx="717177" cy="311727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B78093-24C5-8447-934A-7E37BD6DAF23}" type="slidenum">
              <a:rPr lang="en-US" sz="682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682" b="0" i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642021-6D22-DBB4-7C0C-27C6F44E2EA4}"/>
              </a:ext>
            </a:extLst>
          </p:cNvPr>
          <p:cNvSpPr/>
          <p:nvPr userDrawn="1"/>
        </p:nvSpPr>
        <p:spPr>
          <a:xfrm>
            <a:off x="7353883" y="6558319"/>
            <a:ext cx="4104084" cy="10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682" b="0" i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2023 American College of Radiology® |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54128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AEA6E-0981-A3D8-1BA2-B8EB6D547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767" y="323883"/>
            <a:ext cx="10516466" cy="1325923"/>
          </a:xfrm>
          <a:prstGeom prst="rect">
            <a:avLst/>
          </a:prstGeom>
        </p:spPr>
        <p:txBody>
          <a:bodyPr/>
          <a:lstStyle>
            <a:lvl1pPr>
              <a:defRPr sz="2454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71DA52-47B2-D1F1-9C50-E2AD90EFD7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33099" y="303442"/>
            <a:ext cx="447062" cy="447062"/>
          </a:xfrm>
          <a:prstGeom prst="rect">
            <a:avLst/>
          </a:prstGeom>
        </p:spPr>
      </p:pic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145DC0E6-D07A-993E-1474-BE4DA8DDD31E}"/>
              </a:ext>
            </a:extLst>
          </p:cNvPr>
          <p:cNvSpPr txBox="1">
            <a:spLocks/>
          </p:cNvSpPr>
          <p:nvPr userDrawn="1"/>
        </p:nvSpPr>
        <p:spPr>
          <a:xfrm>
            <a:off x="11131320" y="6465137"/>
            <a:ext cx="717177" cy="311727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B78093-24C5-8447-934A-7E37BD6DAF23}" type="slidenum">
              <a:rPr lang="en-US" sz="682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682" b="0" i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3DD799-8680-F2A0-E9C3-CB30B177DFA8}"/>
              </a:ext>
            </a:extLst>
          </p:cNvPr>
          <p:cNvSpPr/>
          <p:nvPr userDrawn="1"/>
        </p:nvSpPr>
        <p:spPr>
          <a:xfrm>
            <a:off x="7353883" y="6558319"/>
            <a:ext cx="4104084" cy="10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682" b="0" i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2023 American College of Radiology® |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984473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B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D84AD-3B90-49EF-B00A-EFD9C7B4C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088"/>
            <a:ext cx="10515600" cy="614284"/>
          </a:xfrm>
          <a:prstGeom prst="rect">
            <a:avLst/>
          </a:prstGeom>
        </p:spPr>
        <p:txBody>
          <a:bodyPr/>
          <a:lstStyle>
            <a:lvl1pPr>
              <a:defRPr sz="2454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AE89D13-7127-A54F-9671-35D2A8DA0F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944592"/>
            <a:ext cx="10515600" cy="311727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636" b="0" i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311719" indent="0">
              <a:buNone/>
              <a:defRPr/>
            </a:lvl2pPr>
            <a:lvl3pPr marL="623438" indent="0">
              <a:buNone/>
              <a:defRPr/>
            </a:lvl3pPr>
            <a:lvl4pPr marL="935157" indent="0">
              <a:buNone/>
              <a:defRPr/>
            </a:lvl4pPr>
            <a:lvl5pPr marL="1246876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0F51B6-1945-0A9E-A3F9-CF1F276D80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33099" y="303442"/>
            <a:ext cx="447062" cy="447062"/>
          </a:xfrm>
          <a:prstGeom prst="rect">
            <a:avLst/>
          </a:prstGeom>
        </p:spPr>
      </p:pic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4DD983C7-9145-B128-76C9-06D9407FAEED}"/>
              </a:ext>
            </a:extLst>
          </p:cNvPr>
          <p:cNvSpPr txBox="1">
            <a:spLocks/>
          </p:cNvSpPr>
          <p:nvPr userDrawn="1"/>
        </p:nvSpPr>
        <p:spPr>
          <a:xfrm>
            <a:off x="11131320" y="6465137"/>
            <a:ext cx="717177" cy="311727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B78093-24C5-8447-934A-7E37BD6DAF23}" type="slidenum">
              <a:rPr lang="en-US" sz="682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682" b="0" i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6F6B91-A5A8-6708-AE49-2276B7627F98}"/>
              </a:ext>
            </a:extLst>
          </p:cNvPr>
          <p:cNvSpPr/>
          <p:nvPr userDrawn="1"/>
        </p:nvSpPr>
        <p:spPr>
          <a:xfrm>
            <a:off x="7353883" y="6558319"/>
            <a:ext cx="4104084" cy="10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682" b="0" i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2023 American College of Radiology® |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87563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C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D84AD-3B90-49EF-B00A-EFD9C7B4C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0088"/>
            <a:ext cx="10515600" cy="614284"/>
          </a:xfrm>
          <a:prstGeom prst="rect">
            <a:avLst/>
          </a:prstGeom>
        </p:spPr>
        <p:txBody>
          <a:bodyPr/>
          <a:lstStyle>
            <a:lvl1pPr>
              <a:defRPr sz="2454" b="1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Google Shape;112;p28">
            <a:extLst>
              <a:ext uri="{FF2B5EF4-FFF2-40B4-BE49-F238E27FC236}">
                <a16:creationId xmlns:a16="http://schemas.microsoft.com/office/drawing/2014/main" id="{C02937F8-A3BF-8B58-38E6-99C8760ECD2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7952" y="1229964"/>
            <a:ext cx="10516000" cy="51077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1719" lvl="0" indent="-277084" algn="l" rtl="0">
              <a:lnSpc>
                <a:spcPct val="90000"/>
              </a:lnSpc>
              <a:spcBef>
                <a:spcPts val="755"/>
              </a:spcBef>
              <a:spcAft>
                <a:spcPts val="0"/>
              </a:spcAft>
              <a:buSzPts val="2800"/>
              <a:buChar char="•"/>
              <a:defRPr sz="1636" b="0" i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3438" lvl="1" indent="-283145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940"/>
              <a:buChar char="&gt;"/>
              <a:defRPr/>
            </a:lvl2pPr>
            <a:lvl3pPr marL="935157" lvl="2" indent="-277084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800"/>
              <a:buChar char="•"/>
              <a:defRPr/>
            </a:lvl3pPr>
            <a:lvl4pPr marL="1246876" lvl="3" indent="-277084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800"/>
              <a:buChar char="•"/>
              <a:defRPr/>
            </a:lvl4pPr>
            <a:lvl5pPr marL="1558595" lvl="4" indent="-277084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800"/>
              <a:buChar char="•"/>
              <a:defRPr/>
            </a:lvl5pPr>
            <a:lvl6pPr marL="1870314" lvl="5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6pPr>
            <a:lvl7pPr marL="2182033" lvl="6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7pPr>
            <a:lvl8pPr marL="2493752" lvl="7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8pPr>
            <a:lvl9pPr marL="2805471" lvl="8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3EF586-4D5A-B91F-3DC0-A766775FD4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333099" y="303442"/>
            <a:ext cx="447062" cy="447062"/>
          </a:xfrm>
          <a:prstGeom prst="rect">
            <a:avLst/>
          </a:prstGeom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3E01A7F9-7830-7D68-2212-1DE40FFBD460}"/>
              </a:ext>
            </a:extLst>
          </p:cNvPr>
          <p:cNvSpPr txBox="1">
            <a:spLocks/>
          </p:cNvSpPr>
          <p:nvPr userDrawn="1"/>
        </p:nvSpPr>
        <p:spPr>
          <a:xfrm>
            <a:off x="11131320" y="6465137"/>
            <a:ext cx="717177" cy="311727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B78093-24C5-8447-934A-7E37BD6DAF23}" type="slidenum">
              <a:rPr lang="en-US" sz="682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682" b="0" i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2DC96E2-5D27-E537-01C1-87D6F4A4A424}"/>
              </a:ext>
            </a:extLst>
          </p:cNvPr>
          <p:cNvSpPr/>
          <p:nvPr userDrawn="1"/>
        </p:nvSpPr>
        <p:spPr>
          <a:xfrm>
            <a:off x="7353883" y="6558319"/>
            <a:ext cx="4104084" cy="10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682" b="0" i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2023 American College of Radiology® |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368201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hape, rectangle&#10;&#10;Description automatically generated">
            <a:extLst>
              <a:ext uri="{FF2B5EF4-FFF2-40B4-BE49-F238E27FC236}">
                <a16:creationId xmlns:a16="http://schemas.microsoft.com/office/drawing/2014/main" id="{DF740D22-EBF2-9A8E-B791-533CBC4EA5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7827BE7-2762-1D78-6268-60BC24234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9448" y="1272762"/>
            <a:ext cx="8626045" cy="614284"/>
          </a:xfrm>
          <a:prstGeom prst="rect">
            <a:avLst/>
          </a:prstGeom>
        </p:spPr>
        <p:txBody>
          <a:bodyPr/>
          <a:lstStyle>
            <a:lvl1pPr>
              <a:defRPr sz="2454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4570964-0334-36EC-CF8A-251113B0334B}"/>
              </a:ext>
            </a:extLst>
          </p:cNvPr>
          <p:cNvSpPr txBox="1">
            <a:spLocks/>
          </p:cNvSpPr>
          <p:nvPr userDrawn="1"/>
        </p:nvSpPr>
        <p:spPr>
          <a:xfrm>
            <a:off x="1625183" y="2741548"/>
            <a:ext cx="7583547" cy="327755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>
                <a:solidFill>
                  <a:schemeClr val="accent1"/>
                </a:solidFill>
                <a:latin typeface="Public Sans Medium" pitchFamily="2" charset="77"/>
                <a:ea typeface="+mj-ea"/>
                <a:cs typeface="+mj-cs"/>
              </a:defRPr>
            </a:lvl1pPr>
          </a:lstStyle>
          <a:p>
            <a:r>
              <a:rPr lang="en-US" sz="1636" dirty="0">
                <a:solidFill>
                  <a:schemeClr val="accent2"/>
                </a:solidFill>
              </a:rPr>
              <a:t>Click to edit Master title style</a:t>
            </a:r>
          </a:p>
        </p:txBody>
      </p:sp>
      <p:sp>
        <p:nvSpPr>
          <p:cNvPr id="2" name="Google Shape;112;p28">
            <a:extLst>
              <a:ext uri="{FF2B5EF4-FFF2-40B4-BE49-F238E27FC236}">
                <a16:creationId xmlns:a16="http://schemas.microsoft.com/office/drawing/2014/main" id="{037D0437-7D94-6B06-DF65-46DBDD65176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359449" y="2015615"/>
            <a:ext cx="8626045" cy="373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311719" lvl="0" indent="-277084" algn="l" rtl="0">
              <a:lnSpc>
                <a:spcPct val="90000"/>
              </a:lnSpc>
              <a:spcBef>
                <a:spcPts val="755"/>
              </a:spcBef>
              <a:spcAft>
                <a:spcPts val="0"/>
              </a:spcAft>
              <a:buSzPts val="2800"/>
              <a:buChar char="•"/>
              <a:defRPr sz="1636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3438" lvl="1" indent="-283145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940"/>
              <a:buChar char="&gt;"/>
              <a:defRPr/>
            </a:lvl2pPr>
            <a:lvl3pPr marL="935157" lvl="2" indent="-277084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800"/>
              <a:buChar char="•"/>
              <a:defRPr/>
            </a:lvl3pPr>
            <a:lvl4pPr marL="1246876" lvl="3" indent="-277084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800"/>
              <a:buChar char="•"/>
              <a:defRPr/>
            </a:lvl4pPr>
            <a:lvl5pPr marL="1558595" lvl="4" indent="-277084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2800"/>
              <a:buChar char="•"/>
              <a:defRPr/>
            </a:lvl5pPr>
            <a:lvl6pPr marL="1870314" lvl="5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6pPr>
            <a:lvl7pPr marL="2182033" lvl="6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7pPr>
            <a:lvl8pPr marL="2493752" lvl="7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8pPr>
            <a:lvl9pPr marL="2805471" lvl="8" indent="-242231" algn="l" rtl="0">
              <a:lnSpc>
                <a:spcPct val="90000"/>
              </a:lnSpc>
              <a:spcBef>
                <a:spcPts val="378"/>
              </a:spcBef>
              <a:spcAft>
                <a:spcPts val="0"/>
              </a:spcAft>
              <a:buSzPts val="1995"/>
              <a:buChar char="•"/>
              <a:defRPr/>
            </a:lvl9pPr>
          </a:lstStyle>
          <a:p>
            <a:endParaRPr dirty="0"/>
          </a:p>
        </p:txBody>
      </p:sp>
      <p:sp>
        <p:nvSpPr>
          <p:cNvPr id="3" name="Text Placeholder 12">
            <a:extLst>
              <a:ext uri="{FF2B5EF4-FFF2-40B4-BE49-F238E27FC236}">
                <a16:creationId xmlns:a16="http://schemas.microsoft.com/office/drawing/2014/main" id="{12B663AB-A130-521E-74A3-443E1ACACC4A}"/>
              </a:ext>
            </a:extLst>
          </p:cNvPr>
          <p:cNvSpPr txBox="1">
            <a:spLocks/>
          </p:cNvSpPr>
          <p:nvPr userDrawn="1"/>
        </p:nvSpPr>
        <p:spPr>
          <a:xfrm>
            <a:off x="11131320" y="6465137"/>
            <a:ext cx="717177" cy="311727"/>
          </a:xfrm>
          <a:prstGeom prst="rect">
            <a:avLst/>
          </a:prstGeom>
        </p:spPr>
        <p:txBody>
          <a:bodyPr anchor="ctr"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B78093-24C5-8447-934A-7E37BD6DAF23}" type="slidenum">
              <a:rPr lang="en-US" sz="682" b="0" i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682" b="0" i="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A1F9BE-C0EC-4DBB-7AF7-0D3C16F3A773}"/>
              </a:ext>
            </a:extLst>
          </p:cNvPr>
          <p:cNvSpPr/>
          <p:nvPr userDrawn="1"/>
        </p:nvSpPr>
        <p:spPr>
          <a:xfrm>
            <a:off x="7353883" y="6558319"/>
            <a:ext cx="4104084" cy="1049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682" b="0" i="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2023 American College of Radiology® |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201880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973C2A-04EA-610D-6C45-F03C5C7243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66179" y="2597726"/>
            <a:ext cx="1662548" cy="166254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916F301-B847-3D0B-D5F6-C30AAF762930}"/>
              </a:ext>
            </a:extLst>
          </p:cNvPr>
          <p:cNvGrpSpPr/>
          <p:nvPr userDrawn="1"/>
        </p:nvGrpSpPr>
        <p:grpSpPr>
          <a:xfrm>
            <a:off x="4266572" y="5134130"/>
            <a:ext cx="3545585" cy="637995"/>
            <a:chOff x="6972715" y="7225259"/>
            <a:chExt cx="3861776" cy="935727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199947-A7FA-A1E5-0DA4-2EFB926A8D68}"/>
                </a:ext>
              </a:extLst>
            </p:cNvPr>
            <p:cNvSpPr txBox="1"/>
            <p:nvPr userDrawn="1"/>
          </p:nvSpPr>
          <p:spPr>
            <a:xfrm>
              <a:off x="6972715" y="7225259"/>
              <a:ext cx="3861776" cy="935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73" b="1" i="0" u="none" strike="noStrike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Focused. Forward. Together.</a:t>
              </a:r>
              <a:endParaRPr lang="en-US" sz="1773" b="1" i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42A0D5F-04E5-EE68-43C4-57DE6FDA9FEF}"/>
                </a:ext>
              </a:extLst>
            </p:cNvPr>
            <p:cNvSpPr txBox="1"/>
            <p:nvPr userDrawn="1"/>
          </p:nvSpPr>
          <p:spPr>
            <a:xfrm>
              <a:off x="10382234" y="7297394"/>
              <a:ext cx="452257" cy="258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45" b="0" i="0" u="none" strike="noStrike" dirty="0">
                  <a:solidFill>
                    <a:schemeClr val="tx2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TM</a:t>
              </a:r>
              <a:endParaRPr lang="en-US" sz="545" b="0" i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9631CC1-BBD1-7DC0-7E97-C45252027F6A}"/>
              </a:ext>
            </a:extLst>
          </p:cNvPr>
          <p:cNvSpPr txBox="1"/>
          <p:nvPr userDrawn="1"/>
        </p:nvSpPr>
        <p:spPr>
          <a:xfrm>
            <a:off x="6959101" y="4532683"/>
            <a:ext cx="0" cy="0"/>
          </a:xfrm>
          <a:prstGeom prst="rect">
            <a:avLst/>
          </a:prstGeom>
          <a:solidFill>
            <a:srgbClr val="FF00DF"/>
          </a:solidFill>
        </p:spPr>
        <p:txBody>
          <a:bodyPr wrap="none" rtlCol="0">
            <a:noAutofit/>
          </a:bodyPr>
          <a:lstStyle/>
          <a:p>
            <a:pPr algn="l"/>
            <a:endParaRPr lang="en-US" sz="818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12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47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7" r:id="rId2"/>
    <p:sldLayoutId id="2147483694" r:id="rId3"/>
    <p:sldLayoutId id="2147483709" r:id="rId4"/>
    <p:sldLayoutId id="2147483705" r:id="rId5"/>
    <p:sldLayoutId id="2147483689" r:id="rId6"/>
    <p:sldLayoutId id="2147483708" r:id="rId7"/>
    <p:sldLayoutId id="2147483711" r:id="rId8"/>
  </p:sldLayoutIdLst>
  <p:hf hdr="0" ftr="0" dt="0"/>
  <p:txStyles>
    <p:titleStyle>
      <a:lvl1pPr algn="l" defTabSz="623438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5859" indent="-155859" algn="l" defTabSz="623438" rtl="0" eaLnBrk="1" latinLnBrk="0" hangingPunct="1">
        <a:lnSpc>
          <a:spcPct val="90000"/>
        </a:lnSpc>
        <a:spcBef>
          <a:spcPts val="682"/>
        </a:spcBef>
        <a:buFont typeface="Arial" panose="020B0604020202020204" pitchFamily="34" charset="0"/>
        <a:buChar char="•"/>
        <a:defRPr sz="1909" kern="1200">
          <a:solidFill>
            <a:schemeClr val="tx1"/>
          </a:solidFill>
          <a:latin typeface="+mn-lt"/>
          <a:ea typeface="+mn-ea"/>
          <a:cs typeface="+mn-cs"/>
        </a:defRPr>
      </a:lvl1pPr>
      <a:lvl2pPr marL="467578" indent="-155859" algn="l" defTabSz="62343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636" kern="1200">
          <a:solidFill>
            <a:schemeClr val="tx1"/>
          </a:solidFill>
          <a:latin typeface="+mn-lt"/>
          <a:ea typeface="+mn-ea"/>
          <a:cs typeface="+mn-cs"/>
        </a:defRPr>
      </a:lvl2pPr>
      <a:lvl3pPr marL="779297" indent="-155859" algn="l" defTabSz="62343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364" kern="1200">
          <a:solidFill>
            <a:schemeClr val="tx1"/>
          </a:solidFill>
          <a:latin typeface="+mn-lt"/>
          <a:ea typeface="+mn-ea"/>
          <a:cs typeface="+mn-cs"/>
        </a:defRPr>
      </a:lvl3pPr>
      <a:lvl4pPr marL="1091016" indent="-155859" algn="l" defTabSz="62343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7" kern="1200">
          <a:solidFill>
            <a:schemeClr val="tx1"/>
          </a:solidFill>
          <a:latin typeface="+mn-lt"/>
          <a:ea typeface="+mn-ea"/>
          <a:cs typeface="+mn-cs"/>
        </a:defRPr>
      </a:lvl4pPr>
      <a:lvl5pPr marL="1402735" indent="-155859" algn="l" defTabSz="62343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7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4" indent="-155859" algn="l" defTabSz="62343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7" kern="1200">
          <a:solidFill>
            <a:schemeClr val="tx1"/>
          </a:solidFill>
          <a:latin typeface="+mn-lt"/>
          <a:ea typeface="+mn-ea"/>
          <a:cs typeface="+mn-cs"/>
        </a:defRPr>
      </a:lvl6pPr>
      <a:lvl7pPr marL="2026173" indent="-155859" algn="l" defTabSz="62343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7" kern="1200">
          <a:solidFill>
            <a:schemeClr val="tx1"/>
          </a:solidFill>
          <a:latin typeface="+mn-lt"/>
          <a:ea typeface="+mn-ea"/>
          <a:cs typeface="+mn-cs"/>
        </a:defRPr>
      </a:lvl7pPr>
      <a:lvl8pPr marL="2337892" indent="-155859" algn="l" defTabSz="62343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7" kern="1200">
          <a:solidFill>
            <a:schemeClr val="tx1"/>
          </a:solidFill>
          <a:latin typeface="+mn-lt"/>
          <a:ea typeface="+mn-ea"/>
          <a:cs typeface="+mn-cs"/>
        </a:defRPr>
      </a:lvl8pPr>
      <a:lvl9pPr marL="2649611" indent="-155859" algn="l" defTabSz="623438" rtl="0" eaLnBrk="1" latinLnBrk="0" hangingPunct="1">
        <a:lnSpc>
          <a:spcPct val="90000"/>
        </a:lnSpc>
        <a:spcBef>
          <a:spcPts val="341"/>
        </a:spcBef>
        <a:buFont typeface="Arial" panose="020B0604020202020204" pitchFamily="34" charset="0"/>
        <a:buChar char="•"/>
        <a:defRPr sz="12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3438" rtl="0" eaLnBrk="1" latinLnBrk="0" hangingPunct="1">
        <a:defRPr sz="1227" kern="1200">
          <a:solidFill>
            <a:schemeClr val="tx1"/>
          </a:solidFill>
          <a:latin typeface="+mn-lt"/>
          <a:ea typeface="+mn-ea"/>
          <a:cs typeface="+mn-cs"/>
        </a:defRPr>
      </a:lvl1pPr>
      <a:lvl2pPr marL="311719" algn="l" defTabSz="623438" rtl="0" eaLnBrk="1" latinLnBrk="0" hangingPunct="1">
        <a:defRPr sz="1227" kern="1200">
          <a:solidFill>
            <a:schemeClr val="tx1"/>
          </a:solidFill>
          <a:latin typeface="+mn-lt"/>
          <a:ea typeface="+mn-ea"/>
          <a:cs typeface="+mn-cs"/>
        </a:defRPr>
      </a:lvl2pPr>
      <a:lvl3pPr marL="623438" algn="l" defTabSz="623438" rtl="0" eaLnBrk="1" latinLnBrk="0" hangingPunct="1">
        <a:defRPr sz="1227" kern="1200">
          <a:solidFill>
            <a:schemeClr val="tx1"/>
          </a:solidFill>
          <a:latin typeface="+mn-lt"/>
          <a:ea typeface="+mn-ea"/>
          <a:cs typeface="+mn-cs"/>
        </a:defRPr>
      </a:lvl3pPr>
      <a:lvl4pPr marL="935157" algn="l" defTabSz="623438" rtl="0" eaLnBrk="1" latinLnBrk="0" hangingPunct="1">
        <a:defRPr sz="1227" kern="1200">
          <a:solidFill>
            <a:schemeClr val="tx1"/>
          </a:solidFill>
          <a:latin typeface="+mn-lt"/>
          <a:ea typeface="+mn-ea"/>
          <a:cs typeface="+mn-cs"/>
        </a:defRPr>
      </a:lvl4pPr>
      <a:lvl5pPr marL="1246876" algn="l" defTabSz="623438" rtl="0" eaLnBrk="1" latinLnBrk="0" hangingPunct="1">
        <a:defRPr sz="1227" kern="1200">
          <a:solidFill>
            <a:schemeClr val="tx1"/>
          </a:solidFill>
          <a:latin typeface="+mn-lt"/>
          <a:ea typeface="+mn-ea"/>
          <a:cs typeface="+mn-cs"/>
        </a:defRPr>
      </a:lvl5pPr>
      <a:lvl6pPr marL="1558595" algn="l" defTabSz="623438" rtl="0" eaLnBrk="1" latinLnBrk="0" hangingPunct="1">
        <a:defRPr sz="1227" kern="1200">
          <a:solidFill>
            <a:schemeClr val="tx1"/>
          </a:solidFill>
          <a:latin typeface="+mn-lt"/>
          <a:ea typeface="+mn-ea"/>
          <a:cs typeface="+mn-cs"/>
        </a:defRPr>
      </a:lvl6pPr>
      <a:lvl7pPr marL="1870314" algn="l" defTabSz="623438" rtl="0" eaLnBrk="1" latinLnBrk="0" hangingPunct="1">
        <a:defRPr sz="1227" kern="1200">
          <a:solidFill>
            <a:schemeClr val="tx1"/>
          </a:solidFill>
          <a:latin typeface="+mn-lt"/>
          <a:ea typeface="+mn-ea"/>
          <a:cs typeface="+mn-cs"/>
        </a:defRPr>
      </a:lvl7pPr>
      <a:lvl8pPr marL="2182033" algn="l" defTabSz="623438" rtl="0" eaLnBrk="1" latinLnBrk="0" hangingPunct="1">
        <a:defRPr sz="1227" kern="1200">
          <a:solidFill>
            <a:schemeClr val="tx1"/>
          </a:solidFill>
          <a:latin typeface="+mn-lt"/>
          <a:ea typeface="+mn-ea"/>
          <a:cs typeface="+mn-cs"/>
        </a:defRPr>
      </a:lvl8pPr>
      <a:lvl9pPr marL="2493752" algn="l" defTabSz="623438" rtl="0" eaLnBrk="1" latinLnBrk="0" hangingPunct="1">
        <a:defRPr sz="12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5BACD7-061E-215E-FD8E-CF08C7979F55}"/>
              </a:ext>
            </a:extLst>
          </p:cNvPr>
          <p:cNvSpPr txBox="1"/>
          <p:nvPr/>
        </p:nvSpPr>
        <p:spPr>
          <a:xfrm>
            <a:off x="210493" y="4241549"/>
            <a:ext cx="5303068" cy="19736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endParaRPr lang="en-US" sz="1800" b="0" i="0" u="none" strike="noStrike" baseline="0" dirty="0">
              <a:latin typeface="Corbel" panose="020B0503020204020204" pitchFamily="34" charset="0"/>
            </a:endParaRPr>
          </a:p>
          <a:p>
            <a:r>
              <a:rPr lang="en-US" sz="20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UMass Medical Center and </a:t>
            </a:r>
          </a:p>
          <a:p>
            <a:r>
              <a:rPr lang="en-US" sz="20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University of Massachusetts Medical School 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CCCB37-0FC2-281F-68F3-3D3E572A80C7}"/>
              </a:ext>
            </a:extLst>
          </p:cNvPr>
          <p:cNvSpPr txBox="1"/>
          <p:nvPr/>
        </p:nvSpPr>
        <p:spPr>
          <a:xfrm>
            <a:off x="210493" y="1285592"/>
            <a:ext cx="491376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3200" b="0" i="0" u="none" strike="noStrike" baseline="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en-US" sz="3200" b="0" i="0" u="none" strike="noStrike" baseline="0" dirty="0">
              <a:latin typeface="Consolas" panose="020B0609020204030204" pitchFamily="49" charset="0"/>
            </a:endParaRPr>
          </a:p>
          <a:p>
            <a:r>
              <a:rPr lang="en-US" sz="3200" b="1" i="0" u="none" strike="noStrike" baseline="0" dirty="0">
                <a:solidFill>
                  <a:schemeClr val="bg1"/>
                </a:solidFill>
                <a:latin typeface="Consolas" panose="020B0609020204030204" pitchFamily="49" charset="0"/>
              </a:rPr>
              <a:t>RADIOLOGY COMMUNICATION SKILLS TRAINING MODULE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8930E5-0E37-5734-3877-23B7D1C32700}"/>
              </a:ext>
            </a:extLst>
          </p:cNvPr>
          <p:cNvSpPr txBox="1"/>
          <p:nvPr/>
        </p:nvSpPr>
        <p:spPr>
          <a:xfrm>
            <a:off x="210493" y="4608306"/>
            <a:ext cx="361233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US" sz="3600" b="0" i="0" u="none" strike="noStrike" baseline="0" dirty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endParaRPr lang="en-US" sz="3600" b="0" i="0" u="none" strike="noStrike" baseline="0" dirty="0">
              <a:latin typeface="Cambria" panose="02040503050406030204" pitchFamily="18" charset="0"/>
            </a:endParaRPr>
          </a:p>
          <a:p>
            <a:r>
              <a:rPr lang="en-US" sz="1200" b="0" i="0" u="none" strike="noStrike" baseline="0" dirty="0">
                <a:latin typeface="Cambria" panose="02040503050406030204" pitchFamily="18" charset="0"/>
              </a:rPr>
              <a:t> </a:t>
            </a:r>
            <a:r>
              <a:rPr lang="en-US" sz="12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© 2017 University of Massachusetts Medical School 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C703EA5-72E8-32F4-5888-2B626F5DB5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483" y="1040394"/>
            <a:ext cx="4111782" cy="411178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044A117-3F1E-6993-F3E1-50BF10FF32D3}"/>
              </a:ext>
            </a:extLst>
          </p:cNvPr>
          <p:cNvSpPr/>
          <p:nvPr/>
        </p:nvSpPr>
        <p:spPr>
          <a:xfrm>
            <a:off x="1059255" y="6337426"/>
            <a:ext cx="860080" cy="2445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l"/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809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Reach Agreement on Problems and Plans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Include the patient / family in choices and decisions to the extent they desire.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C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heck for mutual understanding of diagnostic and/or treatment plans.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A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sk about acceptability of diagnostic and / or treatment plans. </a:t>
            </a: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I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dentify additional resources as appropriate.</a:t>
            </a:r>
            <a:endParaRPr lang="en-US" sz="240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186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Provide Closure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Ask if the patient and family have questions , concerns or other issues.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Summarize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C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larify future time when progress will again be discussed.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P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rovide appropriate contact information if interim questions arise.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A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cknowledge patient and family, and close interview .</a:t>
            </a:r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032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Additional Elements of Communication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824025"/>
            <a:ext cx="10221363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Demonstrate empathy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Communicate accurate information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Types of communication scenarios in radiology</a:t>
            </a: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889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Demonstrate Empathy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824025"/>
            <a:ext cx="10221363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Demeanor is appropriate to the nature of the conversations.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S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how compassion and concerns.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I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dentify / label / validate patient's and family's emotional responses.</a:t>
            </a: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R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espond appropriately to patient's and family's emotional cues.</a:t>
            </a:r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6164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Communicate Accurate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824025"/>
            <a:ext cx="10221363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A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ccurately convey the relative seriousness of the patient's condition.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T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ake other participating clinician's input into account.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C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learly convey the expected disease course.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Clearly present and explain options for future care.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G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ive enough clear information to empower decision making. </a:t>
            </a:r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709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78181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Types of Communication Scenarios in Radiology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2276698"/>
            <a:ext cx="10221363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Error and apology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Breast Imaging Results / Bad news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Telephone Skills / Dealing with an angry clinician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Discussing findings with parents of a pediatric patient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Talking with patients about the need to change or cancel a procedure at the time of the procedure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Explaining the risk of radiation </a:t>
            </a:r>
          </a:p>
          <a:p>
            <a:endParaRPr lang="en-US" sz="2400" b="0" i="0" u="none" strike="noStrike" baseline="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066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78181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Scenario Specific Communication Skills</a:t>
            </a:r>
            <a:br>
              <a:rPr lang="en-US" sz="3600" dirty="0"/>
            </a:br>
            <a:r>
              <a:rPr lang="en-US" sz="3600" dirty="0"/>
              <a:t>Error and Apology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2276698"/>
            <a:ext cx="10221363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Frankly disclose that an error was made.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Accept responsibility for error.</a:t>
            </a: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Sincerely apologize for the error.</a:t>
            </a: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Do not be ambiguous, be clear and use layman’s terms.</a:t>
            </a:r>
          </a:p>
          <a:p>
            <a:endParaRPr lang="en-US" sz="2400" b="0" i="0" u="none" strike="noStrike" baseline="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5953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78181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Scenario Specific Communication Skills</a:t>
            </a:r>
            <a:br>
              <a:rPr lang="en-US" sz="3600" dirty="0"/>
            </a:br>
            <a:r>
              <a:rPr lang="en-US" sz="3600" dirty="0"/>
              <a:t>Cancel / Change Procedure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2276698"/>
            <a:ext cx="10221363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Clearly state the procedure needs to be canceled or changed in layman's terms.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Clearly state the reason for the change/cancellation in layman's terms.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Do not assign blame / put changes in a positive light.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endParaRPr lang="en-US" sz="2400" b="0" i="0" u="none" strike="noStrike" baseline="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099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78181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References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577168"/>
            <a:ext cx="10221363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0" i="0" u="none" strike="noStrike" baseline="0" dirty="0" err="1">
                <a:solidFill>
                  <a:schemeClr val="bg1"/>
                </a:solidFill>
                <a:latin typeface="Corbel" panose="020B0503020204020204" pitchFamily="34" charset="0"/>
              </a:rPr>
              <a:t>Makoul</a:t>
            </a: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 G. Essential elements of communication in medical encounters: the Kalamazoo consensus statement</a:t>
            </a:r>
            <a:r>
              <a:rPr lang="en-US" sz="1600" b="0" i="1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. </a:t>
            </a:r>
            <a:r>
              <a:rPr lang="en-US" sz="1600" b="0" i="1" u="none" strike="noStrike" baseline="0" dirty="0" err="1">
                <a:solidFill>
                  <a:schemeClr val="bg1"/>
                </a:solidFill>
                <a:latin typeface="Corbel" panose="020B0503020204020204" pitchFamily="34" charset="0"/>
              </a:rPr>
              <a:t>Acad</a:t>
            </a:r>
            <a:r>
              <a:rPr lang="en-US" sz="1600" b="0" i="1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 Med</a:t>
            </a: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. 2001;76:390-393 </a:t>
            </a:r>
          </a:p>
          <a:p>
            <a:pPr marL="342900" indent="-342900">
              <a:buFont typeface="+mj-lt"/>
              <a:buAutoNum type="arabicPeriod"/>
            </a:pPr>
            <a:endParaRPr lang="en-US" sz="1600" b="0" i="0" u="none" strike="noStrike" baseline="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Joyce BL, </a:t>
            </a:r>
            <a:r>
              <a:rPr lang="en-US" sz="1600" b="0" i="0" u="none" strike="noStrike" baseline="0" dirty="0" err="1">
                <a:solidFill>
                  <a:schemeClr val="bg1"/>
                </a:solidFill>
                <a:latin typeface="Corbel" panose="020B0503020204020204" pitchFamily="34" charset="0"/>
              </a:rPr>
              <a:t>Steenbergh</a:t>
            </a: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 T, </a:t>
            </a:r>
            <a:r>
              <a:rPr lang="en-US" sz="1600" b="0" i="0" u="none" strike="noStrike" baseline="0" dirty="0" err="1">
                <a:solidFill>
                  <a:schemeClr val="bg1"/>
                </a:solidFill>
                <a:latin typeface="Corbel" panose="020B0503020204020204" pitchFamily="34" charset="0"/>
              </a:rPr>
              <a:t>Scher</a:t>
            </a: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 E. Use of the Kalamazoo Essential Elements Communication Checklist (Adapted) in an Institutional Interpersonal and Communication Skills Curriculum. </a:t>
            </a:r>
            <a:r>
              <a:rPr lang="en-US" sz="1600" b="0" i="1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J Grad Med Educ</a:t>
            </a: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. 2010;2(2):165-169 </a:t>
            </a:r>
          </a:p>
          <a:p>
            <a:pPr marL="342900" indent="-342900">
              <a:buFont typeface="+mj-lt"/>
              <a:buAutoNum type="arabicPeriod"/>
            </a:pPr>
            <a:endParaRPr lang="en-US" sz="1600" b="0" i="0" u="none" strike="noStrike" baseline="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Peterson EB, Calhoun AW, Rider EA. The reliability of a modified Kalamazoo Consensus Statement Checklist for assessing the communication skills of multidisciplinary clinicians in the simulated environment. </a:t>
            </a:r>
            <a:r>
              <a:rPr lang="en-US" sz="1600" b="0" i="1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Patient Educ Couns</a:t>
            </a: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. 2014;96(3):411-418 </a:t>
            </a:r>
          </a:p>
          <a:p>
            <a:pPr marL="342900" indent="-342900">
              <a:buFont typeface="+mj-lt"/>
              <a:buAutoNum type="arabicPeriod"/>
            </a:pPr>
            <a:endParaRPr lang="en-US" sz="1600" b="0" i="0" u="none" strike="noStrike" baseline="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Wu Aw, Huang IC, Stokes S, Pronovost PJ. Disclosing medical errors to patients: it is not what you say, it is what they hear. J Gen Intern Med. 2009;24(9):1012-1017 </a:t>
            </a:r>
          </a:p>
          <a:p>
            <a:pPr marL="342900" indent="-342900">
              <a:buFont typeface="+mj-lt"/>
              <a:buAutoNum type="arabicPeriod"/>
            </a:pPr>
            <a:endParaRPr lang="en-US" sz="1600" b="0" i="0" u="none" strike="noStrike" baseline="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Harvey JA, Cohen MA, </a:t>
            </a:r>
            <a:r>
              <a:rPr lang="en-US" sz="1600" b="0" i="0" u="none" strike="noStrike" baseline="0" dirty="0" err="1">
                <a:solidFill>
                  <a:schemeClr val="bg1"/>
                </a:solidFill>
                <a:latin typeface="Corbel" panose="020B0503020204020204" pitchFamily="34" charset="0"/>
              </a:rPr>
              <a:t>Brenin</a:t>
            </a: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 DR, Nicholson BT, Adams RB. Breaking Bad News: A Primer for Radiologists in Breast Imaging</a:t>
            </a:r>
            <a:r>
              <a:rPr lang="en-US" sz="1600" b="0" i="1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. J Am Coll </a:t>
            </a:r>
            <a:r>
              <a:rPr lang="en-US" sz="1600" b="0" i="1" u="none" strike="noStrike" baseline="0" dirty="0" err="1">
                <a:solidFill>
                  <a:schemeClr val="bg1"/>
                </a:solidFill>
                <a:latin typeface="Corbel" panose="020B0503020204020204" pitchFamily="34" charset="0"/>
              </a:rPr>
              <a:t>Radiol</a:t>
            </a:r>
            <a:r>
              <a:rPr lang="en-US" sz="16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. 2007;4:800-808. </a:t>
            </a:r>
          </a:p>
          <a:p>
            <a:pPr marL="342900" indent="-342900">
              <a:buFont typeface="+mj-lt"/>
              <a:buAutoNum type="arabicPeriod"/>
            </a:pPr>
            <a:endParaRPr lang="en-US" sz="16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660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9254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763708"/>
            <a:ext cx="10515600" cy="614284"/>
          </a:xfrm>
        </p:spPr>
        <p:txBody>
          <a:bodyPr/>
          <a:lstStyle/>
          <a:p>
            <a:r>
              <a:rPr lang="en-US" sz="3600" dirty="0"/>
              <a:t>Introduction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Good communication skills are important to foster a good doctor/patient or doctor/referring clinician relationship.</a:t>
            </a:r>
          </a:p>
          <a:p>
            <a:endParaRPr lang="en-US" sz="2400" b="0" i="0" u="none" strike="noStrike" baseline="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There is a growing emphasis on teaching communication skills to medical students, residents and trainees.</a:t>
            </a:r>
          </a:p>
          <a:p>
            <a:endParaRPr lang="en-US" sz="2400" b="0" i="0" u="none" strike="noStrike" baseline="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chemeClr val="bg1"/>
                </a:solidFill>
                <a:latin typeface="Corbel" panose="020B0503020204020204" pitchFamily="34" charset="0"/>
              </a:rPr>
              <a:t>Simulation has been used to allow doctors practice their communication skills in a safe setting and get feedback on how to improve.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250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75465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Essential Elements of Communication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Corbel" panose="020B0503020204020204" pitchFamily="34" charset="0"/>
              </a:rPr>
              <a:t>Build the doctor-patient relationship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Corbel" panose="020B0503020204020204" pitchFamily="34" charset="0"/>
              </a:rPr>
              <a:t>Open the discussion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Corbel" panose="020B0503020204020204" pitchFamily="34" charset="0"/>
              </a:rPr>
              <a:t>Gather information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Corbel" panose="020B0503020204020204" pitchFamily="34" charset="0"/>
              </a:rPr>
              <a:t>Understand the patient’s perspective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Corbel" panose="020B0503020204020204" pitchFamily="34" charset="0"/>
              </a:rPr>
              <a:t>Share information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Corbel" panose="020B0503020204020204" pitchFamily="34" charset="0"/>
              </a:rPr>
              <a:t>Reach agreement on problems and plans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Corbel" panose="020B0503020204020204" pitchFamily="34" charset="0"/>
              </a:rPr>
              <a:t>Provide closure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endParaRPr lang="en-US" sz="240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718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First Things First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Make sure the </a:t>
            </a:r>
            <a:r>
              <a:rPr lang="en-US" sz="2800" b="0" i="0" u="none" strike="noStrike" baseline="0" dirty="0">
                <a:solidFill>
                  <a:schemeClr val="accent1"/>
                </a:solidFill>
                <a:latin typeface="Corbel" panose="020B0503020204020204" pitchFamily="34" charset="0"/>
              </a:rPr>
              <a:t>FIRST</a:t>
            </a:r>
            <a:r>
              <a:rPr lang="en-US" sz="2800" b="0" i="0" u="none" strike="noStrike" baseline="0" dirty="0">
                <a:solidFill>
                  <a:srgbClr val="FFFF00"/>
                </a:solidFill>
                <a:latin typeface="Corbel" panose="020B0503020204020204" pitchFamily="34" charset="0"/>
              </a:rPr>
              <a:t> </a:t>
            </a:r>
            <a:r>
              <a:rPr lang="en-US" sz="28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thing you do when meeting a patient is introduce yourself </a:t>
            </a:r>
          </a:p>
          <a:p>
            <a:endParaRPr lang="en-US" sz="280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Name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Title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Role in patient’s care</a:t>
            </a:r>
          </a:p>
          <a:p>
            <a:endParaRPr lang="en-US" sz="2400" dirty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Example: “ I am Dr. Carolynn </a:t>
            </a:r>
            <a:r>
              <a:rPr lang="en-US" sz="2400" b="0" i="0" u="none" strike="noStrike" baseline="0" dirty="0" err="1">
                <a:solidFill>
                  <a:srgbClr val="FFFFFF"/>
                </a:solidFill>
                <a:latin typeface="Corbel" panose="020B0503020204020204" pitchFamily="34" charset="0"/>
              </a:rPr>
              <a:t>DeBenedectis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, I am a radiologist and I read your mammogram today.” </a:t>
            </a: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114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Build the Doctor-Patient Relationship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G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reet and show interest in the patient and their family. </a:t>
            </a: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U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se words that show care and concern throughout the interview.</a:t>
            </a: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U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se tone, pace, eye contact, and posture that show care and concern.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R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espond explicitly to patient and family statements about idea and feelings. </a:t>
            </a: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061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Open the Discussion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A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llow the patient and family to complete opening statement without interruption.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0" i="0" u="none" strike="noStrike" baseline="0" dirty="0"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Ask "is there anything else?" to elicit full set of concerns.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0" i="0" u="none" strike="noStrike" baseline="0" dirty="0"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Explain and/or negotiate an agenda for the visit.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799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Gather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A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ddress patient and family statements using open- ended questions.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  <a:endParaRPr lang="en-US" sz="2400" b="0" i="0" u="none" strike="noStrike" baseline="0" dirty="0"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C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larify details as necessary with more specific or "yes/no" questions.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Summarize and give the patient and family opportunity to correct and add information.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T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ransition effectively to additional questions.</a:t>
            </a: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588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Understand the Patient’s Perspective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A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sk about life events, circumstances, other people that might affect health.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Elicit patient's and family's beliefs, concerns, and expectations about illness and treatment.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072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BC6B30-A89A-2E81-BB39-EBD47229C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4659" y="808975"/>
            <a:ext cx="10515600" cy="614284"/>
          </a:xfrm>
        </p:spPr>
        <p:txBody>
          <a:bodyPr/>
          <a:lstStyle/>
          <a:p>
            <a:pPr algn="l"/>
            <a:r>
              <a:rPr lang="en-US" sz="3600" dirty="0"/>
              <a:t>Share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695972-0E6E-FF6C-6379-303158CFD212}"/>
              </a:ext>
            </a:extLst>
          </p:cNvPr>
          <p:cNvSpPr txBox="1"/>
          <p:nvPr/>
        </p:nvSpPr>
        <p:spPr>
          <a:xfrm>
            <a:off x="1254659" y="1905506"/>
            <a:ext cx="10221363" cy="446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A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ssess patient's/family's understanding of problems and desire for more information.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E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xplain using words that patient/family can understand.</a:t>
            </a:r>
          </a:p>
          <a:p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orbel" panose="020B0503020204020204" pitchFamily="34" charset="0"/>
              </a:rPr>
              <a:t>A</a:t>
            </a:r>
            <a:r>
              <a:rPr lang="en-US" sz="2400" b="0" i="0" u="none" strike="noStrike" baseline="0" dirty="0">
                <a:solidFill>
                  <a:srgbClr val="FFFFFF"/>
                </a:solidFill>
                <a:latin typeface="Corbel" panose="020B0503020204020204" pitchFamily="34" charset="0"/>
              </a:rPr>
              <a:t>sk if the patient/family has any more questions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endParaRPr lang="en-US" sz="2400" b="0" i="0" u="none" strike="noStrike" baseline="0" dirty="0">
              <a:solidFill>
                <a:srgbClr val="FFFFFF"/>
              </a:solidFill>
              <a:latin typeface="Corbel" panose="020B0503020204020204" pitchFamily="34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DeBenedectis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CM,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Gauguet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JM, Makris J, Brown SP, Rosen MP. </a:t>
            </a:r>
            <a:r>
              <a:rPr lang="en-US" sz="1000" b="0" i="1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Coming Out of the Dark: A curriculum for teaching and evaluating radiology residents' communications skills through simulation.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 J Am Coll </a:t>
            </a:r>
            <a:r>
              <a:rPr lang="en-US" sz="1000" b="0" i="0" u="none" strike="noStrike" baseline="0" dirty="0" err="1">
                <a:solidFill>
                  <a:schemeClr val="bg1"/>
                </a:solidFill>
                <a:latin typeface="Cambria" panose="02040503050406030204" pitchFamily="18" charset="0"/>
              </a:rPr>
              <a:t>Radiol</a:t>
            </a:r>
            <a:r>
              <a:rPr lang="en-US" sz="1000" b="0" i="0" u="none" strike="noStrike" baseline="0" dirty="0">
                <a:solidFill>
                  <a:schemeClr val="bg1"/>
                </a:solidFill>
                <a:latin typeface="Cambria" panose="02040503050406030204" pitchFamily="18" charset="0"/>
              </a:rPr>
              <a:t>. 2017 Jan; 14(1):87-91. http://dx.doi.org/10.1016/j.jacr.2016.09.036 </a:t>
            </a:r>
            <a:endParaRPr lang="en-US" sz="10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662866"/>
      </p:ext>
    </p:extLst>
  </p:cSld>
  <p:clrMapOvr>
    <a:masterClrMapping/>
  </p:clrMapOvr>
</p:sld>
</file>

<file path=ppt/theme/theme1.xml><?xml version="1.0" encoding="utf-8"?>
<a:theme xmlns:a="http://schemas.openxmlformats.org/drawingml/2006/main" name="TBC 2022">
  <a:themeElements>
    <a:clrScheme name="ACR COLOR THEME">
      <a:dk1>
        <a:srgbClr val="000000"/>
      </a:dk1>
      <a:lt1>
        <a:srgbClr val="FFFFFF"/>
      </a:lt1>
      <a:dk2>
        <a:srgbClr val="FEFFFF"/>
      </a:dk2>
      <a:lt2>
        <a:srgbClr val="B6B6B6"/>
      </a:lt2>
      <a:accent1>
        <a:srgbClr val="00F900"/>
      </a:accent1>
      <a:accent2>
        <a:srgbClr val="1B144B"/>
      </a:accent2>
      <a:accent3>
        <a:srgbClr val="8054F0"/>
      </a:accent3>
      <a:accent4>
        <a:srgbClr val="7FB5FC"/>
      </a:accent4>
      <a:accent5>
        <a:srgbClr val="A0F9FB"/>
      </a:accent5>
      <a:accent6>
        <a:srgbClr val="70BFB0"/>
      </a:accent6>
      <a:hlink>
        <a:srgbClr val="1B144B"/>
      </a:hlink>
      <a:folHlink>
        <a:srgbClr val="BEBEB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rtlCol="0" anchor="t"/>
      <a:lstStyle>
        <a:defPPr algn="l">
          <a:defRPr sz="1200"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rgbClr val="FF00DF"/>
        </a:solidFill>
      </a:spPr>
      <a:bodyPr wrap="square" rtlCol="0">
        <a:noAutofit/>
      </a:bodyPr>
      <a:lstStyle>
        <a:defPPr algn="l"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14A4CA9C-3DE1-1944-B392-1C04C49888A5}" vid="{F433BE9B-4641-A24B-909D-47F67C48A81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3" Type="http://schemas.microsoft.com/office/2011/relationships/webextension" Target="webextension3.xml"/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1">
    <wetp:webextensionref xmlns:r="http://schemas.openxmlformats.org/officeDocument/2006/relationships" r:id="rId1"/>
  </wetp:taskpane>
  <wetp:taskpane dockstate="right" visibility="0" width="875" row="0">
    <wetp:webextensionref xmlns:r="http://schemas.openxmlformats.org/officeDocument/2006/relationships" r:id="rId2"/>
  </wetp:taskpane>
  <wetp:taskpane dockstate="right" visibility="0" width="875" row="0">
    <wetp:webextensionref xmlns:r="http://schemas.openxmlformats.org/officeDocument/2006/relationships" r:id="rId3"/>
  </wetp:taskpane>
</wetp:taskpanes>
</file>

<file path=ppt/webextensions/webextension1.xml><?xml version="1.0" encoding="utf-8"?>
<we:webextension xmlns:we="http://schemas.microsoft.com/office/webextensions/webextension/2010/11" id="{2CE27793-646B-4580-9637-01437EB3C277}">
  <we:reference id="wa200002582" version="1.1.0.0" store="en-US" storeType="OMEX"/>
  <we:alternateReferences>
    <we:reference id="wa200002582" version="1.1.0.0" store="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CBB9025A-7C93-4BB2-9267-25D48894FE6E}">
  <we:reference id="wa104380050" version="3.1.0.0" store="en-US" storeType="OMEX"/>
  <we:alternateReferences>
    <we:reference id="WA104380050" version="3.1.0.0" store="" storeType="OMEX"/>
  </we:alternateReferences>
  <we:properties/>
  <we:bindings/>
  <we:snapshot xmlns:r="http://schemas.openxmlformats.org/officeDocument/2006/relationships"/>
</we:webextension>
</file>

<file path=ppt/webextensions/webextension3.xml><?xml version="1.0" encoding="utf-8"?>
<we:webextension xmlns:we="http://schemas.microsoft.com/office/webextensions/webextension/2010/11" id="{96D5FF50-3ADA-483C-86AB-8E9A52A62F5C}">
  <we:reference id="ea375709-5511-4a7d-9ad9-0150d03e7fbe" version="3.1.0.0" store="EXCatalog" storeType="EXCatalog"/>
  <we:alternateReferences>
    <we:reference id="WA104380602" version="3.1.0.0" store="en-US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47d6698-c0ef-40e1-83e6-51b7a3d83f17" xsi:nil="true"/>
    <lcf76f155ced4ddcb4097134ff3c332f xmlns="119c0619-def6-43da-84e3-f690777b8b5d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8C186C109FE746AF098B6041F3A3BD" ma:contentTypeVersion="14" ma:contentTypeDescription="Create a new document." ma:contentTypeScope="" ma:versionID="ae536bb80ee7ceba253c0719cb909c68">
  <xsd:schema xmlns:xsd="http://www.w3.org/2001/XMLSchema" xmlns:xs="http://www.w3.org/2001/XMLSchema" xmlns:p="http://schemas.microsoft.com/office/2006/metadata/properties" xmlns:ns2="119c0619-def6-43da-84e3-f690777b8b5d" xmlns:ns3="b47d6698-c0ef-40e1-83e6-51b7a3d83f17" targetNamespace="http://schemas.microsoft.com/office/2006/metadata/properties" ma:root="true" ma:fieldsID="7fcd520fcc935d4cb39069ad04968dee" ns2:_="" ns3:_="">
    <xsd:import namespace="119c0619-def6-43da-84e3-f690777b8b5d"/>
    <xsd:import namespace="b47d6698-c0ef-40e1-83e6-51b7a3d83f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9c0619-def6-43da-84e3-f690777b8b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b24c50dc-b368-4971-8d9a-8bf2b85251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7d6698-c0ef-40e1-83e6-51b7a3d83f1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fa71be1-36b8-413d-88e8-e6db8b5669f3}" ma:internalName="TaxCatchAll" ma:showField="CatchAllData" ma:web="b47d6698-c0ef-40e1-83e6-51b7a3d83f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7E1312-11C8-44EC-AEC9-ADD6D8AD1E33}">
  <ds:schemaRefs>
    <ds:schemaRef ds:uri="119c0619-def6-43da-84e3-f690777b8b5d"/>
    <ds:schemaRef ds:uri="b47d6698-c0ef-40e1-83e6-51b7a3d83f1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977E4C0-B93B-4981-B5D4-41826BD121F6}">
  <ds:schemaRefs>
    <ds:schemaRef ds:uri="119c0619-def6-43da-84e3-f690777b8b5d"/>
    <ds:schemaRef ds:uri="b47d6698-c0ef-40e1-83e6-51b7a3d83f1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DB9C207-9174-49AB-8AEC-88279A554E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10536</TotalTime>
  <Words>1877</Words>
  <Application>Microsoft Office PowerPoint</Application>
  <PresentationFormat>Widescreen</PresentationFormat>
  <Paragraphs>231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Corbel</vt:lpstr>
      <vt:lpstr>Public Sans</vt:lpstr>
      <vt:lpstr>Consolas</vt:lpstr>
      <vt:lpstr>Arial</vt:lpstr>
      <vt:lpstr>Cambria</vt:lpstr>
      <vt:lpstr>Calibri</vt:lpstr>
      <vt:lpstr>TBC 2022</vt:lpstr>
      <vt:lpstr>PowerPoint Presentation</vt:lpstr>
      <vt:lpstr>Introduction</vt:lpstr>
      <vt:lpstr>Essential Elements of Communication </vt:lpstr>
      <vt:lpstr>First Things First</vt:lpstr>
      <vt:lpstr>Build the Doctor-Patient Relationship</vt:lpstr>
      <vt:lpstr>Open the Discussion</vt:lpstr>
      <vt:lpstr>Gather Information</vt:lpstr>
      <vt:lpstr>Understand the Patient’s Perspective</vt:lpstr>
      <vt:lpstr>Share Information</vt:lpstr>
      <vt:lpstr>Reach Agreement on Problems and Plans</vt:lpstr>
      <vt:lpstr>Provide Closure </vt:lpstr>
      <vt:lpstr>Additional Elements of Communication </vt:lpstr>
      <vt:lpstr>Demonstrate Empathy</vt:lpstr>
      <vt:lpstr>Communicate Accurate Information</vt:lpstr>
      <vt:lpstr>Types of Communication Scenarios in Radiology</vt:lpstr>
      <vt:lpstr>Scenario Specific Communication Skills Error and Apology</vt:lpstr>
      <vt:lpstr>Scenario Specific Communication Skills Cancel / Change Procedure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Donnelly</dc:creator>
  <cp:lastModifiedBy>Huneke, Michele</cp:lastModifiedBy>
  <cp:revision>407</cp:revision>
  <cp:lastPrinted>2022-08-19T01:14:08Z</cp:lastPrinted>
  <dcterms:created xsi:type="dcterms:W3CDTF">2022-07-06T20:06:21Z</dcterms:created>
  <dcterms:modified xsi:type="dcterms:W3CDTF">2024-01-29T20:55:01Z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0x010100A08C186C109FE746AF098B6041F3A3BD</vt:lpwstr>
  </property>
  <property fmtid="{D5CDD505-2E9C-101B-9397-08002B2CF9AE}" pid="3" name="MediaServiceImageTags">
    <vt:lpwstr/>
  </property>
</Properties>
</file>